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7B3E-3FC1-4AD7-BF47-AC4759E95A3A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559-E182-4D4E-979E-63868C609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7B3E-3FC1-4AD7-BF47-AC4759E95A3A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559-E182-4D4E-979E-63868C609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7B3E-3FC1-4AD7-BF47-AC4759E95A3A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559-E182-4D4E-979E-63868C609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7B3E-3FC1-4AD7-BF47-AC4759E95A3A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559-E182-4D4E-979E-63868C609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7B3E-3FC1-4AD7-BF47-AC4759E95A3A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559-E182-4D4E-979E-63868C609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7B3E-3FC1-4AD7-BF47-AC4759E95A3A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559-E182-4D4E-979E-63868C609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7B3E-3FC1-4AD7-BF47-AC4759E95A3A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559-E182-4D4E-979E-63868C609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7B3E-3FC1-4AD7-BF47-AC4759E95A3A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559-E182-4D4E-979E-63868C609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7B3E-3FC1-4AD7-BF47-AC4759E95A3A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559-E182-4D4E-979E-63868C609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7B3E-3FC1-4AD7-BF47-AC4759E95A3A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559-E182-4D4E-979E-63868C609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7B3E-3FC1-4AD7-BF47-AC4759E95A3A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2B559-E182-4D4E-979E-63868C609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F7B3E-3FC1-4AD7-BF47-AC4759E95A3A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2B559-E182-4D4E-979E-63868C60967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Pharmacology of Autacoids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Histamine antagonist :</a:t>
            </a:r>
            <a:endParaRPr lang="en-US" dirty="0" smtClean="0"/>
          </a:p>
          <a:p>
            <a:pPr algn="l" rtl="0"/>
            <a:r>
              <a:rPr lang="en-US" b="1" dirty="0" smtClean="0"/>
              <a:t> antihistamines </a:t>
            </a:r>
            <a:endParaRPr lang="en-US" dirty="0" smtClean="0"/>
          </a:p>
          <a:p>
            <a:pPr algn="l" rtl="0"/>
            <a:r>
              <a:rPr lang="en-US" dirty="0" smtClean="0"/>
              <a:t>A-</a:t>
            </a:r>
            <a:r>
              <a:rPr lang="en-US" dirty="0" err="1" smtClean="0"/>
              <a:t>Ethylenediamine</a:t>
            </a:r>
            <a:r>
              <a:rPr lang="en-US" dirty="0" smtClean="0"/>
              <a:t> derivatives .</a:t>
            </a:r>
          </a:p>
          <a:p>
            <a:pPr algn="l" rtl="0"/>
            <a:r>
              <a:rPr lang="en-US" dirty="0" smtClean="0"/>
              <a:t>B-Ethanolamine derivatives </a:t>
            </a:r>
          </a:p>
          <a:p>
            <a:pPr algn="l" rtl="0"/>
            <a:r>
              <a:rPr lang="en-US" dirty="0" smtClean="0"/>
              <a:t>: (</a:t>
            </a:r>
            <a:r>
              <a:rPr lang="en-US" dirty="0" err="1" smtClean="0"/>
              <a:t>phenothiazines</a:t>
            </a:r>
            <a:r>
              <a:rPr lang="en-US" dirty="0" smtClean="0"/>
              <a:t> ) ; it also possesses </a:t>
            </a:r>
            <a:r>
              <a:rPr lang="en-US" dirty="0" err="1" smtClean="0"/>
              <a:t>antitussive</a:t>
            </a:r>
            <a:r>
              <a:rPr lang="en-US" dirty="0" smtClean="0"/>
              <a:t> activity .</a:t>
            </a:r>
          </a:p>
          <a:p>
            <a:pPr algn="l" rtl="0"/>
            <a:r>
              <a:rPr lang="en-US" dirty="0" smtClean="0"/>
              <a:t>C-</a:t>
            </a:r>
            <a:r>
              <a:rPr lang="en-US" dirty="0" err="1" smtClean="0"/>
              <a:t>Phenothiazine</a:t>
            </a:r>
            <a:r>
              <a:rPr lang="en-US" dirty="0" smtClean="0"/>
              <a:t> derivatives :</a:t>
            </a:r>
          </a:p>
          <a:p>
            <a:pPr algn="l" rtl="0"/>
            <a:r>
              <a:rPr lang="en-US" dirty="0" smtClean="0"/>
              <a:t>-</a:t>
            </a:r>
            <a:r>
              <a:rPr lang="en-US" dirty="0" err="1" smtClean="0"/>
              <a:t>Promethazine</a:t>
            </a:r>
            <a:r>
              <a:rPr lang="en-US" dirty="0" smtClean="0"/>
              <a:t> 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E-</a:t>
            </a:r>
            <a:r>
              <a:rPr lang="en-US" dirty="0" err="1" smtClean="0"/>
              <a:t>Piperazine</a:t>
            </a:r>
            <a:r>
              <a:rPr lang="en-US" dirty="0" smtClean="0"/>
              <a:t> derivatives 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cyclizine</a:t>
            </a:r>
            <a:r>
              <a:rPr lang="en-US" dirty="0" smtClean="0"/>
              <a:t> and </a:t>
            </a:r>
            <a:r>
              <a:rPr lang="en-US" dirty="0" err="1" smtClean="0"/>
              <a:t>meclizine</a:t>
            </a:r>
            <a:r>
              <a:rPr lang="en-US" dirty="0" smtClean="0"/>
              <a:t> . CNS depressant effects.</a:t>
            </a:r>
          </a:p>
          <a:p>
            <a:pPr algn="l" rtl="0"/>
            <a:r>
              <a:rPr lang="en-US" dirty="0" smtClean="0"/>
              <a:t>F-inhibitors of mast cell  e.g. </a:t>
            </a:r>
            <a:r>
              <a:rPr lang="en-US" dirty="0" err="1" smtClean="0"/>
              <a:t>cromolyn</a:t>
            </a:r>
            <a:r>
              <a:rPr lang="en-US" dirty="0" smtClean="0"/>
              <a:t> sodium .</a:t>
            </a:r>
          </a:p>
          <a:p>
            <a:pPr algn="l" rtl="0"/>
            <a:r>
              <a:rPr lang="en-US" b="1" dirty="0" err="1" smtClean="0"/>
              <a:t>antihistamines</a:t>
            </a:r>
            <a:r>
              <a:rPr lang="en-US" dirty="0" err="1" smtClean="0"/>
              <a:t>:e.g</a:t>
            </a:r>
            <a:r>
              <a:rPr lang="en-US" dirty="0" smtClean="0"/>
              <a:t>.- </a:t>
            </a:r>
            <a:r>
              <a:rPr lang="en-US" dirty="0" err="1" smtClean="0"/>
              <a:t>cimetidine</a:t>
            </a:r>
            <a:endParaRPr lang="en-US" dirty="0" smtClean="0"/>
          </a:p>
          <a:p>
            <a:pPr algn="l" rtl="0"/>
            <a:r>
              <a:rPr lang="en-US" dirty="0" smtClean="0"/>
              <a:t>-Ranitidine . 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 smtClean="0"/>
              <a:t>Serotonin (5 HT )</a:t>
            </a:r>
            <a:endParaRPr lang="en-US" dirty="0" smtClean="0"/>
          </a:p>
          <a:p>
            <a:pPr algn="l" rtl="0"/>
            <a:r>
              <a:rPr lang="en-US" dirty="0" smtClean="0"/>
              <a:t>Serotonin (5-hydroxytriptamine or 5-HT ) is synthesized from the amino acid tryptophan . it is stored in the intestine , the CNS , and mast cells . it is also found concentrated in blood platelets.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 smtClean="0"/>
              <a:t>Pharmacological action :</a:t>
            </a:r>
            <a:endParaRPr lang="en-US" dirty="0" smtClean="0"/>
          </a:p>
          <a:p>
            <a:pPr algn="l" rtl="0"/>
            <a:r>
              <a:rPr lang="en-US" dirty="0" smtClean="0"/>
              <a:t>-effects respiratory  volume and rate , </a:t>
            </a:r>
            <a:r>
              <a:rPr lang="en-US" dirty="0" err="1" smtClean="0"/>
              <a:t>bronchoconstriction</a:t>
            </a:r>
            <a:r>
              <a:rPr lang="en-US" dirty="0" smtClean="0"/>
              <a:t> , increase in motility of small intestine , vasoconstriction , vasodilatation of skeletal muscle beds  , stimulation of sensory nerves , can contribute to pain responses 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 smtClean="0"/>
              <a:t>Serotonin agonists :</a:t>
            </a:r>
            <a:endParaRPr lang="en-US" dirty="0" smtClean="0"/>
          </a:p>
          <a:p>
            <a:pPr algn="l" rtl="0"/>
            <a:r>
              <a:rPr lang="en-US" dirty="0" smtClean="0"/>
              <a:t>-</a:t>
            </a:r>
            <a:r>
              <a:rPr lang="en-US" dirty="0" err="1" smtClean="0"/>
              <a:t>buspirone</a:t>
            </a:r>
            <a:r>
              <a:rPr lang="en-US" dirty="0" smtClean="0"/>
              <a:t> ,</a:t>
            </a:r>
            <a:r>
              <a:rPr lang="en-US" dirty="0" err="1" smtClean="0"/>
              <a:t>sumatriptan</a:t>
            </a:r>
            <a:r>
              <a:rPr lang="en-US" dirty="0" smtClean="0"/>
              <a:t>: </a:t>
            </a:r>
          </a:p>
          <a:p>
            <a:pPr algn="l" rtl="0"/>
            <a:r>
              <a:rPr lang="en-US" b="1" i="1" dirty="0" smtClean="0"/>
              <a:t>Serotonin antagonists :</a:t>
            </a:r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alosetron</a:t>
            </a:r>
            <a:r>
              <a:rPr lang="en-US" dirty="0" smtClean="0"/>
              <a:t> ,  </a:t>
            </a:r>
            <a:r>
              <a:rPr lang="en-US" dirty="0" err="1" smtClean="0"/>
              <a:t>Fluoxetine</a:t>
            </a:r>
            <a:r>
              <a:rPr lang="en-US" dirty="0" smtClean="0"/>
              <a:t>   ,  </a:t>
            </a:r>
            <a:r>
              <a:rPr lang="en-US" dirty="0" err="1" smtClean="0"/>
              <a:t>sibutramine</a:t>
            </a:r>
            <a:r>
              <a:rPr lang="en-US" dirty="0" smtClean="0"/>
              <a:t>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 err="1" smtClean="0"/>
              <a:t>Eicosanoids</a:t>
            </a:r>
            <a:r>
              <a:rPr lang="en-US" b="1" i="1" dirty="0" smtClean="0"/>
              <a:t> :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 err="1" smtClean="0"/>
              <a:t>eicosanoids</a:t>
            </a:r>
            <a:r>
              <a:rPr lang="en-US" dirty="0" smtClean="0"/>
              <a:t> ( </a:t>
            </a:r>
            <a:r>
              <a:rPr lang="en-US" b="1" i="1" dirty="0" smtClean="0"/>
              <a:t>prostaglandins ,  </a:t>
            </a:r>
            <a:r>
              <a:rPr lang="en-US" b="1" i="1" dirty="0" err="1" smtClean="0"/>
              <a:t>thromboxane</a:t>
            </a:r>
            <a:r>
              <a:rPr lang="en-US" b="1" i="1" dirty="0" smtClean="0"/>
              <a:t> , </a:t>
            </a:r>
            <a:r>
              <a:rPr lang="en-US" b="1" i="1" dirty="0" err="1" smtClean="0"/>
              <a:t>prostacyclin</a:t>
            </a:r>
            <a:r>
              <a:rPr lang="en-US" b="1" i="1" dirty="0" smtClean="0"/>
              <a:t> and </a:t>
            </a:r>
            <a:r>
              <a:rPr lang="en-US" b="1" i="1" dirty="0" err="1" smtClean="0"/>
              <a:t>leukotrienes</a:t>
            </a:r>
            <a:r>
              <a:rPr lang="en-US" b="1" i="1" dirty="0" smtClean="0"/>
              <a:t> </a:t>
            </a:r>
            <a:r>
              <a:rPr lang="en-US" dirty="0" smtClean="0"/>
              <a:t>) . are found in the organism from </a:t>
            </a:r>
            <a:r>
              <a:rPr lang="en-US" dirty="0" err="1" smtClean="0"/>
              <a:t>arachidonic</a:t>
            </a:r>
            <a:r>
              <a:rPr lang="en-US" dirty="0" smtClean="0"/>
              <a:t> acid 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i="1" u="sng" dirty="0" smtClean="0"/>
              <a:t>Platelets :</a:t>
            </a:r>
            <a:endParaRPr lang="en-US" dirty="0" smtClean="0"/>
          </a:p>
          <a:p>
            <a:pPr algn="l" rtl="0"/>
            <a:r>
              <a:rPr lang="en-US" dirty="0" smtClean="0"/>
              <a:t>-  inhibits platelets aggregation </a:t>
            </a:r>
          </a:p>
          <a:p>
            <a:pPr algn="l" rtl="0"/>
            <a:r>
              <a:rPr lang="en-US" dirty="0" smtClean="0"/>
              <a:t>-  is a platelet activator </a:t>
            </a:r>
          </a:p>
          <a:p>
            <a:pPr algn="l" rtl="0"/>
            <a:r>
              <a:rPr lang="en-US" dirty="0" smtClean="0"/>
              <a:t>-  </a:t>
            </a:r>
            <a:r>
              <a:rPr lang="en-US" dirty="0" err="1" smtClean="0"/>
              <a:t>chemotaxis</a:t>
            </a:r>
            <a:r>
              <a:rPr lang="en-US" dirty="0" smtClean="0"/>
              <a:t> of </a:t>
            </a:r>
            <a:r>
              <a:rPr lang="en-US" dirty="0" err="1" smtClean="0"/>
              <a:t>eosinophils</a:t>
            </a:r>
            <a:r>
              <a:rPr lang="en-US" dirty="0" smtClean="0"/>
              <a:t> , </a:t>
            </a:r>
            <a:r>
              <a:rPr lang="en-US" dirty="0" err="1" smtClean="0"/>
              <a:t>monocytes</a:t>
            </a:r>
            <a:r>
              <a:rPr lang="en-US" dirty="0" smtClean="0"/>
              <a:t> , </a:t>
            </a:r>
            <a:r>
              <a:rPr lang="en-US" dirty="0" err="1" smtClean="0"/>
              <a:t>neutrophils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-prostaglandins inhibit cellular and humeral immunity 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i="1" u="sng" dirty="0" smtClean="0"/>
              <a:t>Lung :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-prostaglandins have mixed effect on bronchial muscle </a:t>
            </a:r>
          </a:p>
          <a:p>
            <a:pPr algn="l" rtl="0">
              <a:buNone/>
            </a:pPr>
            <a:r>
              <a:rPr lang="en-US" dirty="0" smtClean="0"/>
              <a:t>- inhibitors of </a:t>
            </a:r>
            <a:r>
              <a:rPr lang="en-US" dirty="0" err="1" smtClean="0"/>
              <a:t>thromboxane</a:t>
            </a:r>
            <a:r>
              <a:rPr lang="en-US" dirty="0" smtClean="0"/>
              <a:t> reduce </a:t>
            </a:r>
            <a:r>
              <a:rPr lang="en-US" dirty="0" err="1" smtClean="0"/>
              <a:t>bronchoconstrictive</a:t>
            </a:r>
            <a:r>
              <a:rPr lang="en-US" dirty="0" smtClean="0"/>
              <a:t> response</a:t>
            </a:r>
          </a:p>
          <a:p>
            <a:pPr algn="l" rtl="0">
              <a:buNone/>
            </a:pPr>
            <a:r>
              <a:rPr lang="en-US" dirty="0" smtClean="0"/>
              <a:t>- and - potent </a:t>
            </a:r>
            <a:r>
              <a:rPr lang="en-US" dirty="0" err="1" smtClean="0"/>
              <a:t>bronchoconstrictors</a:t>
            </a:r>
            <a:endParaRPr lang="en-US" dirty="0" smtClean="0"/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i="1" u="sng" dirty="0" smtClean="0"/>
              <a:t>Uterus :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Prostaglandins cause uterine contraction in pregnancy , clinically used as </a:t>
            </a:r>
            <a:r>
              <a:rPr lang="en-US" dirty="0" err="1" smtClean="0"/>
              <a:t>abortifacients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b="1" i="1" u="sng" dirty="0" smtClean="0"/>
              <a:t>GIT :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- and  -  inhibits gastric acid secretion . maintenance of the gastric mucosa – stimulation of mucus secretion .</a:t>
            </a:r>
          </a:p>
          <a:p>
            <a:pPr algn="l" rtl="0">
              <a:buNone/>
            </a:pPr>
            <a:r>
              <a:rPr lang="en-US" dirty="0" smtClean="0"/>
              <a:t>-  and - increase renal blood flow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Plasma </a:t>
            </a:r>
            <a:r>
              <a:rPr lang="en-US" b="1" i="1" dirty="0" err="1" smtClean="0"/>
              <a:t>kinnins</a:t>
            </a:r>
            <a:r>
              <a:rPr lang="en-US" b="1" i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i="1" dirty="0" smtClean="0"/>
              <a:t> </a:t>
            </a:r>
            <a:endParaRPr lang="en-US" dirty="0" smtClean="0"/>
          </a:p>
          <a:p>
            <a:pPr algn="l" rtl="0">
              <a:buNone/>
            </a:pPr>
            <a:r>
              <a:rPr lang="en-US" dirty="0" err="1" smtClean="0"/>
              <a:t>Bradykinin</a:t>
            </a:r>
            <a:r>
              <a:rPr lang="en-US" dirty="0" smtClean="0"/>
              <a:t> named for its ability to produce a slow (</a:t>
            </a:r>
            <a:r>
              <a:rPr lang="en-US" dirty="0" err="1" smtClean="0"/>
              <a:t>brady</a:t>
            </a:r>
            <a:r>
              <a:rPr lang="en-US" dirty="0" smtClean="0"/>
              <a:t> ) contraction of the gut .</a:t>
            </a:r>
          </a:p>
          <a:p>
            <a:pPr algn="l" rtl="0">
              <a:buNone/>
            </a:pPr>
            <a:r>
              <a:rPr lang="en-US" b="1" dirty="0" smtClean="0"/>
              <a:t>Pharmacological effects of </a:t>
            </a:r>
            <a:r>
              <a:rPr lang="en-US" b="1" dirty="0" err="1" smtClean="0"/>
              <a:t>kinnins</a:t>
            </a:r>
            <a:r>
              <a:rPr lang="en-US" b="1" dirty="0" smtClean="0"/>
              <a:t> :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1-plasma </a:t>
            </a:r>
            <a:r>
              <a:rPr lang="en-US" dirty="0" err="1" smtClean="0"/>
              <a:t>kinnins</a:t>
            </a:r>
            <a:r>
              <a:rPr lang="en-US" dirty="0" smtClean="0"/>
              <a:t> are the most potent vasodilator autacoids 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Autacoids are </a:t>
            </a:r>
            <a:r>
              <a:rPr lang="en-US" dirty="0" err="1" smtClean="0"/>
              <a:t>are</a:t>
            </a:r>
            <a:r>
              <a:rPr lang="en-US" dirty="0" smtClean="0"/>
              <a:t> biological factors which act like local hormones, have a brief duration, and act near the site of synthesis</a:t>
            </a:r>
            <a:endParaRPr lang="ar-IQ" dirty="0" smtClean="0"/>
          </a:p>
          <a:p>
            <a:pPr algn="l">
              <a:buNone/>
            </a:pPr>
            <a:r>
              <a:rPr lang="en-US" dirty="0" smtClean="0"/>
              <a:t> The word autacoids comes from the Greek "Autos" (self) and "</a:t>
            </a:r>
            <a:r>
              <a:rPr lang="en-US" dirty="0" err="1" smtClean="0"/>
              <a:t>Acos</a:t>
            </a:r>
            <a:r>
              <a:rPr lang="en-US" dirty="0" smtClean="0"/>
              <a:t>" (relief, i.e. drug). </a:t>
            </a:r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2-large arteries and most veins are contracted by </a:t>
            </a:r>
            <a:r>
              <a:rPr lang="en-US" dirty="0" err="1" smtClean="0"/>
              <a:t>bradykinnin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3-increase capillary permeability , produce edema .</a:t>
            </a:r>
          </a:p>
          <a:p>
            <a:pPr algn="l" rtl="0">
              <a:buNone/>
            </a:pPr>
            <a:r>
              <a:rPr lang="en-US" dirty="0" smtClean="0"/>
              <a:t>4-involved in pain responses .</a:t>
            </a:r>
          </a:p>
          <a:p>
            <a:pPr algn="l">
              <a:buNone/>
            </a:pPr>
            <a:r>
              <a:rPr lang="en-US" dirty="0" smtClean="0"/>
              <a:t>5-contract bronchioles </a:t>
            </a:r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b="1" i="1" dirty="0" smtClean="0"/>
              <a:t>Inhibitors of </a:t>
            </a:r>
            <a:r>
              <a:rPr lang="en-US" b="1" i="1" dirty="0" err="1" smtClean="0"/>
              <a:t>cyclooxygenase</a:t>
            </a:r>
            <a:r>
              <a:rPr lang="en-US" b="1" i="1" dirty="0" smtClean="0"/>
              <a:t> :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1-non – steroidal anti-inflammatory drugs (NSAIDS)</a:t>
            </a:r>
          </a:p>
          <a:p>
            <a:pPr algn="l" rtl="0">
              <a:buNone/>
            </a:pPr>
            <a:r>
              <a:rPr lang="en-US" dirty="0" smtClean="0"/>
              <a:t>2-inhibit the production of </a:t>
            </a:r>
            <a:r>
              <a:rPr lang="en-US" dirty="0" err="1" smtClean="0"/>
              <a:t>eicosanoids</a:t>
            </a:r>
            <a:r>
              <a:rPr lang="en-US" dirty="0" smtClean="0"/>
              <a:t> by inhibiting </a:t>
            </a:r>
            <a:r>
              <a:rPr lang="en-US" dirty="0" err="1" smtClean="0"/>
              <a:t>cyclooxygenase</a:t>
            </a:r>
            <a:r>
              <a:rPr lang="en-US" dirty="0" smtClean="0"/>
              <a:t> .</a:t>
            </a:r>
          </a:p>
          <a:p>
            <a:pPr algn="l" rtl="0">
              <a:buNone/>
            </a:pPr>
            <a:r>
              <a:rPr lang="en-US" b="1" dirty="0" smtClean="0"/>
              <a:t>Common pharmacological actions of NSAIDS: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-analgesia . anti-inflammatory inhibition of platelet aggregation- anti-pyretic </a:t>
            </a:r>
          </a:p>
          <a:p>
            <a:pPr algn="l">
              <a:buNone/>
            </a:pP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autacoids agent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i="1" dirty="0" smtClean="0"/>
              <a:t>Nitric oxide :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Have many various action in the body involved vasodilatation , activation immune system  , stimulate sexual and performance of male and regulate female reproductive system and other works in the tissue of the body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 any imbalance in autacoids synthesis , release  pathological conditions such as inflammation , allergy ,hypersensitivity and ischemia. autacoids  like Histamine , serotonin ,prostaglandins and </a:t>
            </a:r>
            <a:r>
              <a:rPr lang="en-US" dirty="0" err="1" smtClean="0"/>
              <a:t>leukotrines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Histamine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 smtClean="0"/>
              <a:t>Histamine :</a:t>
            </a:r>
            <a:endParaRPr lang="en-US" dirty="0" smtClean="0"/>
          </a:p>
          <a:p>
            <a:pPr algn="l" rtl="0"/>
            <a:r>
              <a:rPr lang="en-US" dirty="0" smtClean="0"/>
              <a:t>It is a potent tissue amine widely distributed in plant and animal tissues and in the venoms of bees . histamine is a basic amine formed from </a:t>
            </a:r>
            <a:r>
              <a:rPr lang="en-US" dirty="0" err="1" smtClean="0"/>
              <a:t>histidine</a:t>
            </a:r>
            <a:r>
              <a:rPr lang="en-US" dirty="0" smtClean="0"/>
              <a:t> . stored in mast cell and basophiles.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Mechanism of action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Mechanism of action :</a:t>
            </a:r>
            <a:endParaRPr lang="en-US" dirty="0" smtClean="0"/>
          </a:p>
          <a:p>
            <a:pPr algn="l" rtl="0"/>
            <a:r>
              <a:rPr lang="en-US" dirty="0" smtClean="0"/>
              <a:t>Histamine produces effect by acting </a:t>
            </a:r>
            <a:r>
              <a:rPr lang="en-US" dirty="0" smtClean="0"/>
              <a:t>on H1,H2,H3</a:t>
            </a:r>
            <a:r>
              <a:rPr lang="en-US" b="1" dirty="0" smtClean="0"/>
              <a:t>  </a:t>
            </a:r>
            <a:r>
              <a:rPr lang="en-US" dirty="0" smtClean="0"/>
              <a:t> </a:t>
            </a:r>
            <a:r>
              <a:rPr lang="en-US" dirty="0" smtClean="0"/>
              <a:t>( and </a:t>
            </a:r>
            <a:r>
              <a:rPr lang="en-US" dirty="0" smtClean="0"/>
              <a:t>possibly H4 </a:t>
            </a:r>
            <a:r>
              <a:rPr lang="en-US" b="1" dirty="0" smtClean="0"/>
              <a:t>)</a:t>
            </a:r>
            <a:endParaRPr lang="en-US" dirty="0" smtClean="0"/>
          </a:p>
          <a:p>
            <a:pPr algn="l" rtl="0"/>
            <a:r>
              <a:rPr lang="en-US" dirty="0" smtClean="0"/>
              <a:t>receptors on target cells .</a:t>
            </a:r>
          </a:p>
          <a:p>
            <a:pPr algn="l"/>
            <a:r>
              <a:rPr lang="en-US" dirty="0" smtClean="0"/>
              <a:t>A-Stimulation </a:t>
            </a:r>
            <a:r>
              <a:rPr lang="en-US" dirty="0" smtClean="0"/>
              <a:t>of H1   </a:t>
            </a:r>
            <a:r>
              <a:rPr lang="en-US" dirty="0" smtClean="0"/>
              <a:t>receptors results in smooth muscle contraction (gut intestinal muscle ,bronchi ) ,increased vascular permeability , and mucous production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B-Activation </a:t>
            </a:r>
            <a:r>
              <a:rPr lang="en-US" smtClean="0"/>
              <a:t>of  </a:t>
            </a:r>
            <a:r>
              <a:rPr lang="en-US" smtClean="0"/>
              <a:t>H2 </a:t>
            </a:r>
            <a:r>
              <a:rPr lang="en-US" dirty="0" smtClean="0"/>
              <a:t>receptors increases gastric acid production , cardiac stimulation and this effect is blocked by  blockers such as </a:t>
            </a:r>
            <a:r>
              <a:rPr lang="en-US" dirty="0" err="1" smtClean="0"/>
              <a:t>cimetidine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Pharmacological action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1-Cardiovasicular system .</a:t>
            </a:r>
          </a:p>
          <a:p>
            <a:pPr algn="l" rtl="0"/>
            <a:r>
              <a:rPr lang="en-US" dirty="0" smtClean="0"/>
              <a:t>Histamine produces dilatation of capillaries and </a:t>
            </a:r>
            <a:r>
              <a:rPr lang="en-US" dirty="0" err="1" smtClean="0"/>
              <a:t>venules</a:t>
            </a:r>
            <a:r>
              <a:rPr lang="en-US" dirty="0" smtClean="0"/>
              <a:t> accompanied by fall in blood pressure  .</a:t>
            </a:r>
          </a:p>
          <a:p>
            <a:pPr algn="l" rtl="0"/>
            <a:r>
              <a:rPr lang="en-US" dirty="0" smtClean="0"/>
              <a:t>2-Smooth muscles:</a:t>
            </a:r>
          </a:p>
          <a:p>
            <a:pPr algn="l" rtl="0"/>
            <a:r>
              <a:rPr lang="en-US" dirty="0" smtClean="0"/>
              <a:t>Histamine directly stimulates the smooth muscles of bronchi and uterus.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3-Exocrine glands .</a:t>
            </a:r>
          </a:p>
          <a:p>
            <a:pPr algn="l">
              <a:buNone/>
            </a:pPr>
            <a:r>
              <a:rPr lang="en-US" dirty="0" smtClean="0"/>
              <a:t>It is powerful stimulant of HCL secretion by the gastric mucosa</a:t>
            </a:r>
            <a:endParaRPr lang="ar-IQ" dirty="0" smtClean="0"/>
          </a:p>
          <a:p>
            <a:pPr algn="l">
              <a:buNone/>
            </a:pPr>
            <a:r>
              <a:rPr lang="en-US" dirty="0" smtClean="0"/>
              <a:t>4-CNS :Histamine is  acting by increasing the sensitivity of large cerebral areas 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Histamine agonists :</a:t>
            </a:r>
            <a:endParaRPr lang="en-US" dirty="0" smtClean="0"/>
          </a:p>
          <a:p>
            <a:pPr algn="l" rtl="0"/>
            <a:r>
              <a:rPr lang="en-US" dirty="0" smtClean="0"/>
              <a:t>-histamine :histamine injection is used to diagnose skin allergy .</a:t>
            </a:r>
          </a:p>
          <a:p>
            <a:pPr algn="l" rtl="0"/>
            <a:r>
              <a:rPr lang="en-US" dirty="0" smtClean="0"/>
              <a:t>-</a:t>
            </a:r>
            <a:r>
              <a:rPr lang="en-US" dirty="0" err="1" smtClean="0"/>
              <a:t>betazole</a:t>
            </a:r>
            <a:r>
              <a:rPr lang="en-US" dirty="0" smtClean="0"/>
              <a:t>  is used to stimulate gastric acid secretion.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671</Words>
  <Application>Microsoft Office PowerPoint</Application>
  <PresentationFormat>On-screen Show (4:3)</PresentationFormat>
  <Paragraphs>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Pharmacology of Autacoids  </vt:lpstr>
      <vt:lpstr>Slide 2</vt:lpstr>
      <vt:lpstr>Slide 3</vt:lpstr>
      <vt:lpstr>Histamine</vt:lpstr>
      <vt:lpstr>Mechanism of action</vt:lpstr>
      <vt:lpstr>Slide 6</vt:lpstr>
      <vt:lpstr>Pharmacological action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Plasma kinnins  </vt:lpstr>
      <vt:lpstr>Slide 20</vt:lpstr>
      <vt:lpstr>Slide 21</vt:lpstr>
      <vt:lpstr>Other autacoids agent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61</cp:revision>
  <dcterms:created xsi:type="dcterms:W3CDTF">2018-12-11T15:29:23Z</dcterms:created>
  <dcterms:modified xsi:type="dcterms:W3CDTF">2018-12-12T07:50:32Z</dcterms:modified>
</cp:coreProperties>
</file>